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5" r:id="rId2"/>
    <p:sldId id="266" r:id="rId3"/>
    <p:sldId id="268" r:id="rId4"/>
    <p:sldId id="269" r:id="rId5"/>
    <p:sldId id="270" r:id="rId6"/>
    <p:sldId id="272" r:id="rId7"/>
    <p:sldId id="275" r:id="rId8"/>
    <p:sldId id="271" r:id="rId9"/>
    <p:sldId id="273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74" r:id="rId18"/>
  </p:sldIdLst>
  <p:sldSz cx="18288000" cy="10287000"/>
  <p:notesSz cx="6858000" cy="9144000"/>
  <p:embeddedFontLst>
    <p:embeddedFont>
      <p:font typeface="Manrope" pitchFamily="2" charset="0"/>
      <p:regular r:id="rId19"/>
      <p:bold r:id="rId20"/>
    </p:embeddedFont>
    <p:embeddedFont>
      <p:font typeface="Poppins" panose="00000500000000000000" pitchFamily="2" charset="0"/>
      <p:regular r:id="rId21"/>
    </p:embeddedFont>
    <p:embeddedFont>
      <p:font typeface="Raleway Ultra-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1E30"/>
    <a:srgbClr val="E1A9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22" autoAdjust="0"/>
  </p:normalViewPr>
  <p:slideViewPr>
    <p:cSldViewPr>
      <p:cViewPr varScale="1">
        <p:scale>
          <a:sx n="43" d="100"/>
          <a:sy n="43" d="100"/>
        </p:scale>
        <p:origin x="270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69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svg>
</file>

<file path=ppt/media/image18.jpeg>
</file>

<file path=ppt/media/image2.png>
</file>

<file path=ppt/media/image3.sv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169F40CC-7C79-6EC8-924D-C1EF617DDBC6}"/>
              </a:ext>
            </a:extLst>
          </p:cNvPr>
          <p:cNvSpPr/>
          <p:nvPr userDrawn="1"/>
        </p:nvSpPr>
        <p:spPr>
          <a:xfrm>
            <a:off x="15773400" y="114300"/>
            <a:ext cx="2363346" cy="1019175"/>
          </a:xfrm>
          <a:custGeom>
            <a:avLst/>
            <a:gdLst/>
            <a:ahLst/>
            <a:cxnLst/>
            <a:rect l="l" t="t" r="r" b="b"/>
            <a:pathLst>
              <a:path w="2887738" h="1445202">
                <a:moveTo>
                  <a:pt x="0" y="0"/>
                </a:moveTo>
                <a:lnTo>
                  <a:pt x="2887738" y="0"/>
                </a:lnTo>
                <a:lnTo>
                  <a:pt x="2887738" y="1445202"/>
                </a:lnTo>
                <a:lnTo>
                  <a:pt x="0" y="14452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9.sv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9.sv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66800" y="8121381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884352" y="-5341380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933319" y="7398781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227420" y="5267325"/>
            <a:ext cx="8270908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50"/>
              </a:lnSpc>
            </a:pPr>
            <a:r>
              <a:rPr lang="en-US" sz="9000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Rising BOLD</a:t>
            </a:r>
          </a:p>
        </p:txBody>
      </p:sp>
      <p:sp>
        <p:nvSpPr>
          <p:cNvPr id="6" name="Freeform 6"/>
          <p:cNvSpPr/>
          <p:nvPr/>
        </p:nvSpPr>
        <p:spPr>
          <a:xfrm>
            <a:off x="1371614" y="7781663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27454" y="3525323"/>
            <a:ext cx="18270839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  <a:spcBef>
                <a:spcPct val="0"/>
              </a:spcBef>
            </a:pPr>
            <a:r>
              <a:rPr lang="en-US" sz="6999" spc="2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MAVERICKS GEN AI DESIGNATHON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08471-BC78-1A38-CE0A-510099A28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F60551C-FFA0-EDE7-15F7-203A4573DCDA}"/>
              </a:ext>
            </a:extLst>
          </p:cNvPr>
          <p:cNvGrpSpPr/>
          <p:nvPr/>
        </p:nvGrpSpPr>
        <p:grpSpPr>
          <a:xfrm>
            <a:off x="0" y="-90107"/>
            <a:ext cx="18488103" cy="1499807"/>
            <a:chOff x="0" y="0"/>
            <a:chExt cx="4869295" cy="95992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AD2198B-9E51-FF9C-C3C7-30B799154AD6}"/>
                </a:ext>
              </a:extLst>
            </p:cNvPr>
            <p:cNvSpPr/>
            <p:nvPr/>
          </p:nvSpPr>
          <p:spPr>
            <a:xfrm>
              <a:off x="0" y="0"/>
              <a:ext cx="4869295" cy="959926"/>
            </a:xfrm>
            <a:custGeom>
              <a:avLst/>
              <a:gdLst/>
              <a:ahLst/>
              <a:cxnLst/>
              <a:rect l="l" t="t" r="r" b="b"/>
              <a:pathLst>
                <a:path w="4869295" h="959926">
                  <a:moveTo>
                    <a:pt x="0" y="0"/>
                  </a:moveTo>
                  <a:lnTo>
                    <a:pt x="4869295" y="0"/>
                  </a:lnTo>
                  <a:lnTo>
                    <a:pt x="4869295" y="959926"/>
                  </a:lnTo>
                  <a:lnTo>
                    <a:pt x="0" y="959926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BAF2C4C-01BD-3C10-E51D-DD7EB3ECBA55}"/>
                </a:ext>
              </a:extLst>
            </p:cNvPr>
            <p:cNvSpPr txBox="1"/>
            <p:nvPr/>
          </p:nvSpPr>
          <p:spPr>
            <a:xfrm>
              <a:off x="0" y="9525"/>
              <a:ext cx="4869295" cy="95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1F799422-CACB-D9AD-BCA9-E0D154479299}"/>
              </a:ext>
            </a:extLst>
          </p:cNvPr>
          <p:cNvSpPr/>
          <p:nvPr/>
        </p:nvSpPr>
        <p:spPr>
          <a:xfrm>
            <a:off x="11050519" y="3554609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D893D9D7-4660-3D22-5892-0C3D56F0DB4B}"/>
              </a:ext>
            </a:extLst>
          </p:cNvPr>
          <p:cNvGrpSpPr/>
          <p:nvPr/>
        </p:nvGrpSpPr>
        <p:grpSpPr>
          <a:xfrm>
            <a:off x="9144000" y="1028700"/>
            <a:ext cx="8355634" cy="8229600"/>
            <a:chOff x="0" y="0"/>
            <a:chExt cx="1294506" cy="127498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4C40A29-A4E8-F5D1-62EA-D2F762A2F7AE}"/>
                </a:ext>
              </a:extLst>
            </p:cNvPr>
            <p:cNvSpPr/>
            <p:nvPr/>
          </p:nvSpPr>
          <p:spPr>
            <a:xfrm>
              <a:off x="0" y="0"/>
              <a:ext cx="1294506" cy="1274980"/>
            </a:xfrm>
            <a:custGeom>
              <a:avLst/>
              <a:gdLst/>
              <a:ahLst/>
              <a:cxnLst/>
              <a:rect l="l" t="t" r="r" b="b"/>
              <a:pathLst>
                <a:path w="1294506" h="1274980">
                  <a:moveTo>
                    <a:pt x="92655" y="0"/>
                  </a:moveTo>
                  <a:lnTo>
                    <a:pt x="1201851" y="0"/>
                  </a:lnTo>
                  <a:cubicBezTo>
                    <a:pt x="1253023" y="0"/>
                    <a:pt x="1294506" y="41483"/>
                    <a:pt x="1294506" y="92655"/>
                  </a:cubicBezTo>
                  <a:lnTo>
                    <a:pt x="1294506" y="1182325"/>
                  </a:lnTo>
                  <a:cubicBezTo>
                    <a:pt x="1294506" y="1206899"/>
                    <a:pt x="1284745" y="1230466"/>
                    <a:pt x="1267368" y="1247842"/>
                  </a:cubicBezTo>
                  <a:cubicBezTo>
                    <a:pt x="1249992" y="1265219"/>
                    <a:pt x="1226425" y="1274980"/>
                    <a:pt x="1201851" y="1274980"/>
                  </a:cubicBezTo>
                  <a:lnTo>
                    <a:pt x="92655" y="1274980"/>
                  </a:lnTo>
                  <a:cubicBezTo>
                    <a:pt x="41483" y="1274980"/>
                    <a:pt x="0" y="1233497"/>
                    <a:pt x="0" y="1182325"/>
                  </a:cubicBezTo>
                  <a:lnTo>
                    <a:pt x="0" y="92655"/>
                  </a:lnTo>
                  <a:cubicBezTo>
                    <a:pt x="0" y="41483"/>
                    <a:pt x="41483" y="0"/>
                    <a:pt x="92655" y="0"/>
                  </a:cubicBezTo>
                  <a:close/>
                </a:path>
              </a:pathLst>
            </a:custGeom>
            <a:blipFill>
              <a:blip r:embed="rId3"/>
              <a:stretch>
                <a:fillRect l="-37548" r="-3754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0A8F9DEF-1825-05F8-FBE2-ED1F3A1C87E8}"/>
              </a:ext>
            </a:extLst>
          </p:cNvPr>
          <p:cNvSpPr/>
          <p:nvPr/>
        </p:nvSpPr>
        <p:spPr>
          <a:xfrm>
            <a:off x="459223" y="455169"/>
            <a:ext cx="658285" cy="573531"/>
          </a:xfrm>
          <a:custGeom>
            <a:avLst/>
            <a:gdLst/>
            <a:ahLst/>
            <a:cxnLst/>
            <a:rect l="l" t="t" r="r" b="b"/>
            <a:pathLst>
              <a:path w="658285" h="573531">
                <a:moveTo>
                  <a:pt x="0" y="0"/>
                </a:moveTo>
                <a:lnTo>
                  <a:pt x="658285" y="0"/>
                </a:lnTo>
                <a:lnTo>
                  <a:pt x="658285" y="573530"/>
                </a:lnTo>
                <a:lnTo>
                  <a:pt x="0" y="573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ADEB60E-1024-0649-0BE0-8A70067F9685}"/>
              </a:ext>
            </a:extLst>
          </p:cNvPr>
          <p:cNvSpPr txBox="1"/>
          <p:nvPr/>
        </p:nvSpPr>
        <p:spPr>
          <a:xfrm>
            <a:off x="1339519" y="342900"/>
            <a:ext cx="6849879" cy="1671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95"/>
              </a:lnSpc>
            </a:pPr>
            <a:r>
              <a:rPr lang="en-US" sz="4000" b="1" dirty="0">
                <a:solidFill>
                  <a:schemeClr val="bg1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How it works</a:t>
            </a:r>
          </a:p>
          <a:p>
            <a:pPr algn="l">
              <a:lnSpc>
                <a:spcPts val="6895"/>
              </a:lnSpc>
            </a:pPr>
            <a:endParaRPr lang="en-US" sz="4000" b="1" dirty="0">
              <a:solidFill>
                <a:schemeClr val="bg1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CAAB5D-7F32-6B0D-4C30-F73FA3249ABE}"/>
              </a:ext>
            </a:extLst>
          </p:cNvPr>
          <p:cNvSpPr txBox="1"/>
          <p:nvPr/>
        </p:nvSpPr>
        <p:spPr>
          <a:xfrm>
            <a:off x="410900" y="1706286"/>
            <a:ext cx="917523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sz="4000" dirty="0"/>
              <a:t>Technical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4A4FE-043C-6FDE-11C1-D5B8F977A642}"/>
              </a:ext>
            </a:extLst>
          </p:cNvPr>
          <p:cNvSpPr txBox="1"/>
          <p:nvPr/>
        </p:nvSpPr>
        <p:spPr>
          <a:xfrm>
            <a:off x="311066" y="2310649"/>
            <a:ext cx="8355633" cy="775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employees register via the frontend, entering personal and professional details.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Validation: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backend API ensures data accuracy and completeness.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Onboarding Workflow Automation: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workflows assign training modules based on user roles.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Delivery: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AI-generated training materials are delivered tailored to individual learning paths.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Progress Tracking: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monitors user progress and engagement in real-time.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Mechanism: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submit feedback on training, which is analyzed for continuous improvement.</a:t>
            </a:r>
          </a:p>
          <a:p>
            <a:pPr algn="l"/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05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C397E-0AE7-5485-511A-170B13252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EE8747EB-7CFF-27EC-3A5C-0AD87C0C7688}"/>
              </a:ext>
            </a:extLst>
          </p:cNvPr>
          <p:cNvSpPr/>
          <p:nvPr/>
        </p:nvSpPr>
        <p:spPr>
          <a:xfrm>
            <a:off x="1028700" y="1028700"/>
            <a:ext cx="461704" cy="408608"/>
          </a:xfrm>
          <a:custGeom>
            <a:avLst/>
            <a:gdLst/>
            <a:ahLst/>
            <a:cxnLst/>
            <a:rect l="l" t="t" r="r" b="b"/>
            <a:pathLst>
              <a:path w="461704" h="408608">
                <a:moveTo>
                  <a:pt x="0" y="0"/>
                </a:moveTo>
                <a:lnTo>
                  <a:pt x="461704" y="0"/>
                </a:lnTo>
                <a:lnTo>
                  <a:pt x="461704" y="408608"/>
                </a:lnTo>
                <a:lnTo>
                  <a:pt x="0" y="408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8A37B73B-F404-D442-B21C-319A5FF218AB}"/>
              </a:ext>
            </a:extLst>
          </p:cNvPr>
          <p:cNvSpPr/>
          <p:nvPr/>
        </p:nvSpPr>
        <p:spPr>
          <a:xfrm>
            <a:off x="11617742" y="-2281732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1DFFC96-8157-B21E-56A1-B8E147187115}"/>
              </a:ext>
            </a:extLst>
          </p:cNvPr>
          <p:cNvSpPr/>
          <p:nvPr/>
        </p:nvSpPr>
        <p:spPr>
          <a:xfrm>
            <a:off x="9295493" y="738178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2CF4D31-4E19-D97C-5330-087064A5F556}"/>
              </a:ext>
            </a:extLst>
          </p:cNvPr>
          <p:cNvGrpSpPr/>
          <p:nvPr/>
        </p:nvGrpSpPr>
        <p:grpSpPr>
          <a:xfrm>
            <a:off x="13122247" y="-881860"/>
            <a:ext cx="5208518" cy="11168860"/>
            <a:chOff x="0" y="9525"/>
            <a:chExt cx="1371791" cy="294159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9DC197F-EC18-810D-9870-EE1B8AD91EF6}"/>
                </a:ext>
              </a:extLst>
            </p:cNvPr>
            <p:cNvSpPr/>
            <p:nvPr/>
          </p:nvSpPr>
          <p:spPr>
            <a:xfrm>
              <a:off x="714395" y="620335"/>
              <a:ext cx="657396" cy="2330783"/>
            </a:xfrm>
            <a:custGeom>
              <a:avLst/>
              <a:gdLst/>
              <a:ahLst/>
              <a:cxnLst/>
              <a:rect l="l" t="t" r="r" b="b"/>
              <a:pathLst>
                <a:path w="773782" h="2756798">
                  <a:moveTo>
                    <a:pt x="0" y="0"/>
                  </a:moveTo>
                  <a:lnTo>
                    <a:pt x="773782" y="0"/>
                  </a:lnTo>
                  <a:lnTo>
                    <a:pt x="773782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6336261-3123-08D5-77F6-A2EA98FF0AC4}"/>
                </a:ext>
              </a:extLst>
            </p:cNvPr>
            <p:cNvSpPr txBox="1"/>
            <p:nvPr/>
          </p:nvSpPr>
          <p:spPr>
            <a:xfrm>
              <a:off x="0" y="9525"/>
              <a:ext cx="773782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FFDE5C43-4EBF-B333-8546-1620550D0280}"/>
              </a:ext>
            </a:extLst>
          </p:cNvPr>
          <p:cNvSpPr/>
          <p:nvPr/>
        </p:nvSpPr>
        <p:spPr>
          <a:xfrm rot="10800000">
            <a:off x="16283560" y="9022657"/>
            <a:ext cx="1156456" cy="584010"/>
          </a:xfrm>
          <a:custGeom>
            <a:avLst/>
            <a:gdLst/>
            <a:ahLst/>
            <a:cxnLst/>
            <a:rect l="l" t="t" r="r" b="b"/>
            <a:pathLst>
              <a:path w="1156456" h="584010">
                <a:moveTo>
                  <a:pt x="0" y="0"/>
                </a:moveTo>
                <a:lnTo>
                  <a:pt x="1156456" y="0"/>
                </a:lnTo>
                <a:lnTo>
                  <a:pt x="1156456" y="584010"/>
                </a:lnTo>
                <a:lnTo>
                  <a:pt x="0" y="5840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15720734-93BB-A54A-5A8A-CCBD4D9FE527}"/>
              </a:ext>
            </a:extLst>
          </p:cNvPr>
          <p:cNvSpPr txBox="1"/>
          <p:nvPr/>
        </p:nvSpPr>
        <p:spPr>
          <a:xfrm>
            <a:off x="496384" y="505647"/>
            <a:ext cx="11314615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Innovation and Creativity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079D08-7933-6193-FE68-09A35CCA27EE}"/>
              </a:ext>
            </a:extLst>
          </p:cNvPr>
          <p:cNvSpPr txBox="1"/>
          <p:nvPr/>
        </p:nvSpPr>
        <p:spPr>
          <a:xfrm>
            <a:off x="496384" y="1690254"/>
            <a:ext cx="14447582" cy="7386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AI-Driven Personalization: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Leveraging AI to create tailored onboarding experiences that adapt to individual learning styles and preferences.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Content Generation: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Utilizing advanced algorithms to automatically generate training materials, ensuring content is always relevant and up-to-date.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Learning Modules: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gamification and interactive elements to enhance engagement and retention during the onboarding process.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Analytics: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analytics tools to provide insights into user behavior, allowing for continuous improvement of training programs.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Collaborative Learning Environment: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Fostering a culture of collaboration through social learning features, enabling new employees to connect and share knowledge.</a:t>
            </a:r>
          </a:p>
          <a:p>
            <a:pPr algn="l">
              <a:buFont typeface="+mj-lt"/>
              <a:buAutoNum type="arabicPeriod"/>
            </a:pPr>
            <a:endParaRPr lang="en-US" sz="30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"Our approach emphasizes innovation and creativity, ensuring a modern and effective onboarding experience that meets the needs of today’s workforce."</a:t>
            </a:r>
          </a:p>
          <a:p>
            <a:pPr algn="l"/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67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A7BC6-5201-0D56-CBEB-4B55CFFCB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>
            <a:extLst>
              <a:ext uri="{FF2B5EF4-FFF2-40B4-BE49-F238E27FC236}">
                <a16:creationId xmlns:a16="http://schemas.microsoft.com/office/drawing/2014/main" id="{F2C2A6DF-6378-2091-9AF9-C2FF96CF3EF1}"/>
              </a:ext>
            </a:extLst>
          </p:cNvPr>
          <p:cNvSpPr/>
          <p:nvPr/>
        </p:nvSpPr>
        <p:spPr>
          <a:xfrm>
            <a:off x="-1524000" y="7923876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3AC33C3E-C061-CB5F-6503-358A938C2CF4}"/>
              </a:ext>
            </a:extLst>
          </p:cNvPr>
          <p:cNvSpPr txBox="1"/>
          <p:nvPr/>
        </p:nvSpPr>
        <p:spPr>
          <a:xfrm>
            <a:off x="777577" y="503604"/>
            <a:ext cx="1217642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Scalability, Performance and Security</a:t>
            </a: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51108665-E578-8572-C1BE-EBC175D39107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6508F4-395E-4536-C83B-478AB2446927}"/>
              </a:ext>
            </a:extLst>
          </p:cNvPr>
          <p:cNvSpPr txBox="1"/>
          <p:nvPr/>
        </p:nvSpPr>
        <p:spPr>
          <a:xfrm>
            <a:off x="990600" y="1265515"/>
            <a:ext cx="16732846" cy="775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Cloud-Based Infrastructure: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Utilizes cloud services to easily scale resources up or down based on user demand.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Modular Architecture: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Designed to accommodate additional features and functionalities without disrupting existing services.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2.Performance: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Optimized Load Balancing: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Ensures efficient distribution of user requests across servers to maintain high availability and responsiveness.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 Data Processing: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Employs efficient algorithms and caching mechanisms to minimize latency and enhance user experience.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3.Security: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Encryption: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Implements end-to-end encryption to protect sensitive information.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 Control: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Utilizes role-based access control (RBAC) to ensure that users have appropriate permissions based on their roles.</a:t>
            </a:r>
          </a:p>
          <a:p>
            <a:pPr algn="l"/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Regular Security Audits: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Conducts frequent security assessments and vulnerability scans to identify and mitigate potential threats.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384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4CCA0-EF50-CE40-557E-3FD011328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4889703-A896-3B6D-6EBF-C08A8C25E28B}"/>
              </a:ext>
            </a:extLst>
          </p:cNvPr>
          <p:cNvGrpSpPr/>
          <p:nvPr/>
        </p:nvGrpSpPr>
        <p:grpSpPr>
          <a:xfrm>
            <a:off x="9144000" y="-90108"/>
            <a:ext cx="9144000" cy="10467217"/>
            <a:chOff x="0" y="0"/>
            <a:chExt cx="2408296" cy="275679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67A61F4-E900-2AA1-B175-4E7A7E77A8CB}"/>
                </a:ext>
              </a:extLst>
            </p:cNvPr>
            <p:cNvSpPr/>
            <p:nvPr/>
          </p:nvSpPr>
          <p:spPr>
            <a:xfrm>
              <a:off x="0" y="0"/>
              <a:ext cx="2408296" cy="2756798"/>
            </a:xfrm>
            <a:custGeom>
              <a:avLst/>
              <a:gdLst/>
              <a:ahLst/>
              <a:cxnLst/>
              <a:rect l="l" t="t" r="r" b="b"/>
              <a:pathLst>
                <a:path w="2408296" h="2756798">
                  <a:moveTo>
                    <a:pt x="0" y="0"/>
                  </a:moveTo>
                  <a:lnTo>
                    <a:pt x="2408296" y="0"/>
                  </a:lnTo>
                  <a:lnTo>
                    <a:pt x="2408296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E1F181D-C962-3EDB-21B3-11227E550F41}"/>
                </a:ext>
              </a:extLst>
            </p:cNvPr>
            <p:cNvSpPr txBox="1"/>
            <p:nvPr/>
          </p:nvSpPr>
          <p:spPr>
            <a:xfrm>
              <a:off x="0" y="9525"/>
              <a:ext cx="2408296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63FDBBD1-2E55-E946-A401-5F6D783CB07F}"/>
              </a:ext>
            </a:extLst>
          </p:cNvPr>
          <p:cNvSpPr/>
          <p:nvPr/>
        </p:nvSpPr>
        <p:spPr>
          <a:xfrm>
            <a:off x="-1798116" y="3946725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93006BDA-7C1B-0EB4-0290-CA57C044E01C}"/>
              </a:ext>
            </a:extLst>
          </p:cNvPr>
          <p:cNvSpPr/>
          <p:nvPr/>
        </p:nvSpPr>
        <p:spPr>
          <a:xfrm>
            <a:off x="3174467" y="-880610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34AFE837-2F5C-5429-8D17-EEF4F8109922}"/>
              </a:ext>
            </a:extLst>
          </p:cNvPr>
          <p:cNvGrpSpPr/>
          <p:nvPr/>
        </p:nvGrpSpPr>
        <p:grpSpPr>
          <a:xfrm>
            <a:off x="457200" y="419100"/>
            <a:ext cx="17297400" cy="9372600"/>
            <a:chOff x="0" y="0"/>
            <a:chExt cx="6483545" cy="3287431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05ED5A4-FFFB-6D6D-18C3-DB5154A2851C}"/>
                </a:ext>
              </a:extLst>
            </p:cNvPr>
            <p:cNvSpPr/>
            <p:nvPr/>
          </p:nvSpPr>
          <p:spPr>
            <a:xfrm>
              <a:off x="0" y="0"/>
              <a:ext cx="6483545" cy="3287431"/>
            </a:xfrm>
            <a:custGeom>
              <a:avLst/>
              <a:gdLst/>
              <a:ahLst/>
              <a:cxnLst/>
              <a:rect l="l" t="t" r="r" b="b"/>
              <a:pathLst>
                <a:path w="6483545" h="3287431">
                  <a:moveTo>
                    <a:pt x="0" y="0"/>
                  </a:moveTo>
                  <a:lnTo>
                    <a:pt x="6483545" y="0"/>
                  </a:lnTo>
                  <a:lnTo>
                    <a:pt x="6483545" y="3287431"/>
                  </a:lnTo>
                  <a:lnTo>
                    <a:pt x="0" y="328743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274F6C46-F903-AB35-EA0A-25BEF4E9C72D}"/>
                </a:ext>
              </a:extLst>
            </p:cNvPr>
            <p:cNvSpPr txBox="1"/>
            <p:nvPr/>
          </p:nvSpPr>
          <p:spPr>
            <a:xfrm>
              <a:off x="0" y="9525"/>
              <a:ext cx="6483545" cy="327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767906C9-53D4-1AE9-8670-93DC3867654A}"/>
              </a:ext>
            </a:extLst>
          </p:cNvPr>
          <p:cNvSpPr txBox="1"/>
          <p:nvPr/>
        </p:nvSpPr>
        <p:spPr>
          <a:xfrm>
            <a:off x="1155296" y="790421"/>
            <a:ext cx="13263487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Best practices and industry standards followed</a:t>
            </a: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25F4E732-F7C7-83E2-D398-D3891552126B}"/>
              </a:ext>
            </a:extLst>
          </p:cNvPr>
          <p:cNvSpPr/>
          <p:nvPr/>
        </p:nvSpPr>
        <p:spPr>
          <a:xfrm rot="-10800000">
            <a:off x="15970660" y="46778"/>
            <a:ext cx="2087066" cy="2226204"/>
          </a:xfrm>
          <a:custGeom>
            <a:avLst/>
            <a:gdLst/>
            <a:ahLst/>
            <a:cxnLst/>
            <a:rect l="l" t="t" r="r" b="b"/>
            <a:pathLst>
              <a:path w="2087066" h="2226204">
                <a:moveTo>
                  <a:pt x="0" y="0"/>
                </a:moveTo>
                <a:lnTo>
                  <a:pt x="2087066" y="0"/>
                </a:lnTo>
                <a:lnTo>
                  <a:pt x="2087066" y="2226204"/>
                </a:lnTo>
                <a:lnTo>
                  <a:pt x="0" y="22262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97544D-591B-E941-40C4-94D1817E621C}"/>
              </a:ext>
            </a:extLst>
          </p:cNvPr>
          <p:cNvSpPr txBox="1"/>
          <p:nvPr/>
        </p:nvSpPr>
        <p:spPr>
          <a:xfrm>
            <a:off x="533400" y="2072752"/>
            <a:ext cx="161544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-Centric Design: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Adopting a user-centered approach to design, ensuring that the onboarding experience is intuitive and accessible for all users.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Agile Development Methodology: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Utilizing agile practices to promote flexibility, iterative improvements, and rapid response to user feedback throughout the development process.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Regulations: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Ensuring adherence to industry regulations and standards, such as GDPR and HIPAA, to protect user data and privacy.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Integration and Deployment (CI/CD):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CI/CD pipelines to automate testing and deployment, ensuring that updates are delivered quickly and reliably.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Monitoring: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Regularly monitoring system performance and user engagement metrics to identify areas for improvement and optimize the onboarding process.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Support: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Providing comprehensive training and support resources for users to facilitate a smooth onboarding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72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DE885-9440-7576-7E04-A08B45EF1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>
            <a:extLst>
              <a:ext uri="{FF2B5EF4-FFF2-40B4-BE49-F238E27FC236}">
                <a16:creationId xmlns:a16="http://schemas.microsoft.com/office/drawing/2014/main" id="{D3C23E53-0073-00A9-BE09-FC472E841950}"/>
              </a:ext>
            </a:extLst>
          </p:cNvPr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18B56C51-5BAF-F4EB-6509-05406AC1C311}"/>
              </a:ext>
            </a:extLst>
          </p:cNvPr>
          <p:cNvSpPr txBox="1"/>
          <p:nvPr/>
        </p:nvSpPr>
        <p:spPr>
          <a:xfrm>
            <a:off x="777577" y="503604"/>
            <a:ext cx="1217642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User Experience</a:t>
            </a: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5242FB0C-A5CF-FBB9-1F3B-E84241B89A88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2E379C-4EED-53E5-C5D2-9D26DA40737E}"/>
              </a:ext>
            </a:extLst>
          </p:cNvPr>
          <p:cNvSpPr txBox="1"/>
          <p:nvPr/>
        </p:nvSpPr>
        <p:spPr>
          <a:xfrm>
            <a:off x="777577" y="1562100"/>
            <a:ext cx="17053223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Intuitive Interface: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clean and user-friendly design that simplifies navigation and enhances usability for new employees.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Onboarding: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Tailored experiences based on user roles and preferences, ensuring relevant content and resources are provided.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Features: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Engaging elements such as quizzes, gamification, and multimedia content to enhance learning and retention.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Mechanism: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Easy-to-use feedback tools that allow users to share their experiences and suggestions for continuous improvement.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accessibility standards (e.g., WCAG) to ensure that all users, including those with disabilities, can effectively engage with the platform.</a:t>
            </a:r>
          </a:p>
          <a:p>
            <a:pPr algn="l">
              <a:buFont typeface="+mj-lt"/>
              <a:buAutoNum type="arabicPeriod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Resources:</a:t>
            </a:r>
            <a:r>
              <a:rPr lang="en-US" sz="30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help documentation, tutorials, and support channels available to assist users throughout their onboarding journey.</a:t>
            </a:r>
          </a:p>
          <a:p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039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DE726-85F4-FE37-56C2-EF9D0B3E8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>
            <a:extLst>
              <a:ext uri="{FF2B5EF4-FFF2-40B4-BE49-F238E27FC236}">
                <a16:creationId xmlns:a16="http://schemas.microsoft.com/office/drawing/2014/main" id="{0B512F6B-2A91-303C-B844-908238AC54CE}"/>
              </a:ext>
            </a:extLst>
          </p:cNvPr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4D5FBC86-200F-3F0A-BB22-ED13DD2BF003}"/>
              </a:ext>
            </a:extLst>
          </p:cNvPr>
          <p:cNvSpPr txBox="1"/>
          <p:nvPr/>
        </p:nvSpPr>
        <p:spPr>
          <a:xfrm>
            <a:off x="777577" y="503604"/>
            <a:ext cx="1217642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Console Output Details</a:t>
            </a: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9DE4810A-3525-42B2-623A-F71BE1ED2A91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31350-ECA1-449E-7F8D-2FFB0F1E909A}"/>
              </a:ext>
            </a:extLst>
          </p:cNvPr>
          <p:cNvSpPr txBox="1"/>
          <p:nvPr/>
        </p:nvSpPr>
        <p:spPr>
          <a:xfrm>
            <a:off x="609600" y="2095500"/>
            <a:ext cx="1282193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FF">
                    <a:lumMod val="50000"/>
                  </a:srgbClr>
                </a:solidFill>
                <a:latin typeface="Manrope"/>
              </a:rPr>
              <a:t>Please provide the following for your submission:</a:t>
            </a:r>
          </a:p>
          <a:p>
            <a:endParaRPr lang="en-US" sz="2400" dirty="0">
              <a:solidFill>
                <a:srgbClr val="FFFFFF">
                  <a:lumMod val="50000"/>
                </a:srgbClr>
              </a:solidFill>
              <a:latin typeface="Manrope"/>
            </a:endParaRPr>
          </a:p>
          <a:p>
            <a:r>
              <a:rPr lang="en-US" sz="2400" dirty="0">
                <a:solidFill>
                  <a:srgbClr val="FFFFFF">
                    <a:lumMod val="50000"/>
                  </a:srgbClr>
                </a:solidFill>
                <a:latin typeface="Manrope"/>
              </a:rPr>
              <a:t>The link to the GitHub repository containing your solution.</a:t>
            </a:r>
          </a:p>
          <a:p>
            <a:r>
              <a:rPr lang="en-US" sz="2400" dirty="0">
                <a:solidFill>
                  <a:srgbClr val="FFFFFF">
                    <a:lumMod val="50000"/>
                  </a:srgbClr>
                </a:solidFill>
                <a:latin typeface="Manrope"/>
              </a:rPr>
              <a:t>A working prototype or proof of concept of the solution.</a:t>
            </a:r>
          </a:p>
          <a:p>
            <a:r>
              <a:rPr lang="en-US" sz="2400" dirty="0">
                <a:solidFill>
                  <a:srgbClr val="FFFFFF">
                    <a:lumMod val="50000"/>
                  </a:srgbClr>
                </a:solidFill>
                <a:latin typeface="Manrope"/>
              </a:rPr>
              <a:t>Optionally, the team can also submit a video demo of their solution.</a:t>
            </a:r>
          </a:p>
        </p:txBody>
      </p:sp>
    </p:spTree>
    <p:extLst>
      <p:ext uri="{BB962C8B-B14F-4D97-AF65-F5344CB8AC3E}">
        <p14:creationId xmlns:p14="http://schemas.microsoft.com/office/powerpoint/2010/main" val="150636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14A69-9057-AEEF-95D5-07FA379D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>
            <a:extLst>
              <a:ext uri="{FF2B5EF4-FFF2-40B4-BE49-F238E27FC236}">
                <a16:creationId xmlns:a16="http://schemas.microsoft.com/office/drawing/2014/main" id="{DDAC9779-2A1E-50A1-9934-D21AE1126383}"/>
              </a:ext>
            </a:extLst>
          </p:cNvPr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4BCD7F19-E039-02E1-359D-890A45B16F73}"/>
              </a:ext>
            </a:extLst>
          </p:cNvPr>
          <p:cNvSpPr txBox="1"/>
          <p:nvPr/>
        </p:nvSpPr>
        <p:spPr>
          <a:xfrm>
            <a:off x="777577" y="503604"/>
            <a:ext cx="1217642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Phase 1 - Judging Criteria</a:t>
            </a: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368270B8-7C29-F2CF-1465-808EFBD2A887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F4C4FC-037E-49AD-AF83-67DD7007DF7F}"/>
              </a:ext>
            </a:extLst>
          </p:cNvPr>
          <p:cNvSpPr txBox="1"/>
          <p:nvPr/>
        </p:nvSpPr>
        <p:spPr>
          <a:xfrm>
            <a:off x="777577" y="2247900"/>
            <a:ext cx="9563100" cy="4924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Solution Approach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Usage of Gen AI tools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Solution Feasibility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Technical Approach/Architecture Design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Innovation and Creativity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User Experience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Documentation and Presentation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Console Output</a:t>
            </a:r>
          </a:p>
        </p:txBody>
      </p:sp>
    </p:spTree>
    <p:extLst>
      <p:ext uri="{BB962C8B-B14F-4D97-AF65-F5344CB8AC3E}">
        <p14:creationId xmlns:p14="http://schemas.microsoft.com/office/powerpoint/2010/main" val="2200959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06777" y="-391566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675426" y="7750722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-20171"/>
            <a:ext cx="5102386" cy="10467217"/>
            <a:chOff x="0" y="0"/>
            <a:chExt cx="1343838" cy="27567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43838" cy="2756798"/>
            </a:xfrm>
            <a:custGeom>
              <a:avLst/>
              <a:gdLst/>
              <a:ahLst/>
              <a:cxnLst/>
              <a:rect l="l" t="t" r="r" b="b"/>
              <a:pathLst>
                <a:path w="1343838" h="2756798">
                  <a:moveTo>
                    <a:pt x="0" y="0"/>
                  </a:moveTo>
                  <a:lnTo>
                    <a:pt x="1343838" y="0"/>
                  </a:lnTo>
                  <a:lnTo>
                    <a:pt x="1343838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1343838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808064"/>
            <a:ext cx="8255582" cy="7450236"/>
            <a:chOff x="0" y="0"/>
            <a:chExt cx="1279006" cy="11542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9006" cy="1154236"/>
            </a:xfrm>
            <a:custGeom>
              <a:avLst/>
              <a:gdLst/>
              <a:ahLst/>
              <a:cxnLst/>
              <a:rect l="l" t="t" r="r" b="b"/>
              <a:pathLst>
                <a:path w="1279006" h="1154236">
                  <a:moveTo>
                    <a:pt x="93778" y="0"/>
                  </a:moveTo>
                  <a:lnTo>
                    <a:pt x="1185228" y="0"/>
                  </a:lnTo>
                  <a:cubicBezTo>
                    <a:pt x="1237020" y="0"/>
                    <a:pt x="1279006" y="41986"/>
                    <a:pt x="1279006" y="93778"/>
                  </a:cubicBezTo>
                  <a:lnTo>
                    <a:pt x="1279006" y="1060458"/>
                  </a:lnTo>
                  <a:cubicBezTo>
                    <a:pt x="1279006" y="1085330"/>
                    <a:pt x="1269126" y="1109183"/>
                    <a:pt x="1251539" y="1126769"/>
                  </a:cubicBezTo>
                  <a:cubicBezTo>
                    <a:pt x="1233952" y="1144356"/>
                    <a:pt x="1210099" y="1154236"/>
                    <a:pt x="1185228" y="1154236"/>
                  </a:cubicBezTo>
                  <a:lnTo>
                    <a:pt x="93778" y="1154236"/>
                  </a:lnTo>
                  <a:cubicBezTo>
                    <a:pt x="68907" y="1154236"/>
                    <a:pt x="45054" y="1144356"/>
                    <a:pt x="27467" y="1126769"/>
                  </a:cubicBezTo>
                  <a:cubicBezTo>
                    <a:pt x="9880" y="1109183"/>
                    <a:pt x="0" y="1085330"/>
                    <a:pt x="0" y="1060458"/>
                  </a:cubicBezTo>
                  <a:lnTo>
                    <a:pt x="0" y="93778"/>
                  </a:lnTo>
                  <a:cubicBezTo>
                    <a:pt x="0" y="68907"/>
                    <a:pt x="9880" y="45054"/>
                    <a:pt x="27467" y="27467"/>
                  </a:cubicBezTo>
                  <a:cubicBezTo>
                    <a:pt x="45054" y="9880"/>
                    <a:pt x="68907" y="0"/>
                    <a:pt x="93778" y="0"/>
                  </a:cubicBezTo>
                  <a:close/>
                </a:path>
              </a:pathLst>
            </a:custGeom>
            <a:blipFill>
              <a:blip r:embed="rId3"/>
              <a:stretch>
                <a:fillRect l="-30217" r="-3021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066285" y="4476651"/>
            <a:ext cx="8255582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95"/>
              </a:lnSpc>
            </a:pPr>
            <a:r>
              <a:rPr lang="en-US" sz="99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06777" y="-391566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055452" y="6577855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-90108"/>
            <a:ext cx="5102386" cy="10467217"/>
            <a:chOff x="0" y="0"/>
            <a:chExt cx="1343838" cy="27567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43838" cy="2756798"/>
            </a:xfrm>
            <a:custGeom>
              <a:avLst/>
              <a:gdLst/>
              <a:ahLst/>
              <a:cxnLst/>
              <a:rect l="l" t="t" r="r" b="b"/>
              <a:pathLst>
                <a:path w="1343838" h="2756798">
                  <a:moveTo>
                    <a:pt x="0" y="0"/>
                  </a:moveTo>
                  <a:lnTo>
                    <a:pt x="1343838" y="0"/>
                  </a:lnTo>
                  <a:lnTo>
                    <a:pt x="1343838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1343838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808064"/>
            <a:ext cx="8255582" cy="7450236"/>
            <a:chOff x="0" y="0"/>
            <a:chExt cx="1279006" cy="11542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9006" cy="1154236"/>
            </a:xfrm>
            <a:custGeom>
              <a:avLst/>
              <a:gdLst/>
              <a:ahLst/>
              <a:cxnLst/>
              <a:rect l="l" t="t" r="r" b="b"/>
              <a:pathLst>
                <a:path w="1279006" h="1154236">
                  <a:moveTo>
                    <a:pt x="93778" y="0"/>
                  </a:moveTo>
                  <a:lnTo>
                    <a:pt x="1185228" y="0"/>
                  </a:lnTo>
                  <a:cubicBezTo>
                    <a:pt x="1237020" y="0"/>
                    <a:pt x="1279006" y="41986"/>
                    <a:pt x="1279006" y="93778"/>
                  </a:cubicBezTo>
                  <a:lnTo>
                    <a:pt x="1279006" y="1060458"/>
                  </a:lnTo>
                  <a:cubicBezTo>
                    <a:pt x="1279006" y="1085330"/>
                    <a:pt x="1269126" y="1109183"/>
                    <a:pt x="1251539" y="1126769"/>
                  </a:cubicBezTo>
                  <a:cubicBezTo>
                    <a:pt x="1233952" y="1144356"/>
                    <a:pt x="1210099" y="1154236"/>
                    <a:pt x="1185228" y="1154236"/>
                  </a:cubicBezTo>
                  <a:lnTo>
                    <a:pt x="93778" y="1154236"/>
                  </a:lnTo>
                  <a:cubicBezTo>
                    <a:pt x="68907" y="1154236"/>
                    <a:pt x="45054" y="1144356"/>
                    <a:pt x="27467" y="1126769"/>
                  </a:cubicBezTo>
                  <a:cubicBezTo>
                    <a:pt x="9880" y="1109183"/>
                    <a:pt x="0" y="1085330"/>
                    <a:pt x="0" y="1060458"/>
                  </a:cubicBezTo>
                  <a:lnTo>
                    <a:pt x="0" y="93778"/>
                  </a:lnTo>
                  <a:cubicBezTo>
                    <a:pt x="0" y="68907"/>
                    <a:pt x="9880" y="45054"/>
                    <a:pt x="27467" y="27467"/>
                  </a:cubicBezTo>
                  <a:cubicBezTo>
                    <a:pt x="45054" y="9880"/>
                    <a:pt x="68907" y="0"/>
                    <a:pt x="93778" y="0"/>
                  </a:cubicBezTo>
                  <a:close/>
                </a:path>
              </a:pathLst>
            </a:custGeom>
            <a:blipFill>
              <a:blip r:embed="rId3"/>
              <a:stretch>
                <a:fillRect l="-17725" r="-1772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16181426" y="783803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0307815" y="8694281"/>
            <a:ext cx="824110" cy="310071"/>
          </a:xfrm>
          <a:custGeom>
            <a:avLst/>
            <a:gdLst/>
            <a:ahLst/>
            <a:cxnLst/>
            <a:rect l="l" t="t" r="r" b="b"/>
            <a:pathLst>
              <a:path w="824110" h="310071">
                <a:moveTo>
                  <a:pt x="0" y="0"/>
                </a:moveTo>
                <a:lnTo>
                  <a:pt x="824109" y="0"/>
                </a:lnTo>
                <a:lnTo>
                  <a:pt x="824109" y="310071"/>
                </a:lnTo>
                <a:lnTo>
                  <a:pt x="0" y="3100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0307815" y="1629458"/>
            <a:ext cx="6085888" cy="819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5834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TEAM DETAILS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162359" y="2500300"/>
            <a:ext cx="7741391" cy="606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8"/>
              </a:lnSpc>
            </a:pPr>
            <a:r>
              <a:rPr lang="en-US" sz="4075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Team Name: </a:t>
            </a: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Rising BOLD</a:t>
            </a:r>
          </a:p>
          <a:p>
            <a:pPr algn="l">
              <a:lnSpc>
                <a:spcPts val="4278"/>
              </a:lnSpc>
            </a:pPr>
            <a:endParaRPr lang="en-US" sz="4075" b="1" dirty="0">
              <a:solidFill>
                <a:srgbClr val="5271FF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  <a:p>
            <a:pPr algn="l">
              <a:lnSpc>
                <a:spcPts val="4278"/>
              </a:lnSpc>
            </a:pPr>
            <a:r>
              <a:rPr lang="en-US" sz="4075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Application Name:</a:t>
            </a:r>
          </a:p>
          <a:p>
            <a:pPr marL="571500" indent="-571500" algn="l">
              <a:lnSpc>
                <a:spcPts val="4278"/>
              </a:lnSpc>
              <a:buFont typeface="Arial" panose="020B0604020202020204" pitchFamily="34" charset="0"/>
              <a:buChar char="•"/>
            </a:pP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Training Dashboard for Mavericks Onboarding</a:t>
            </a:r>
          </a:p>
          <a:p>
            <a:pPr algn="l">
              <a:lnSpc>
                <a:spcPts val="4278"/>
              </a:lnSpc>
            </a:pPr>
            <a:endParaRPr lang="en-US" sz="4075" b="1" dirty="0">
              <a:solidFill>
                <a:srgbClr val="5271FF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  <a:p>
            <a:pPr algn="l">
              <a:lnSpc>
                <a:spcPts val="4278"/>
              </a:lnSpc>
            </a:pPr>
            <a:r>
              <a:rPr lang="en-US" sz="4075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Team Member Details:</a:t>
            </a:r>
          </a:p>
          <a:p>
            <a:pPr marL="571500" indent="-571500" algn="l">
              <a:lnSpc>
                <a:spcPts val="4278"/>
              </a:lnSpc>
              <a:buFont typeface="Arial" panose="020B0604020202020204" pitchFamily="34" charset="0"/>
              <a:buChar char="•"/>
            </a:pP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Akash </a:t>
            </a:r>
            <a:r>
              <a:rPr lang="en-US" sz="4075" b="1" dirty="0" err="1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Ammireddy</a:t>
            </a:r>
            <a:endParaRPr lang="en-US" sz="4075" b="1" dirty="0">
              <a:solidFill>
                <a:srgbClr val="E01E30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  <a:p>
            <a:pPr marL="571500" indent="-571500" algn="l">
              <a:lnSpc>
                <a:spcPts val="4278"/>
              </a:lnSpc>
              <a:buFont typeface="Arial" panose="020B0604020202020204" pitchFamily="34" charset="0"/>
              <a:buChar char="•"/>
            </a:pP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Harsha Sajja</a:t>
            </a:r>
          </a:p>
          <a:p>
            <a:pPr marL="571500" indent="-571500" algn="l">
              <a:lnSpc>
                <a:spcPts val="4278"/>
              </a:lnSpc>
              <a:buFont typeface="Arial" panose="020B0604020202020204" pitchFamily="34" charset="0"/>
              <a:buChar char="•"/>
            </a:pP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Vemula Charan Siva Sai</a:t>
            </a:r>
          </a:p>
          <a:p>
            <a:pPr marL="571500" indent="-571500" algn="l">
              <a:lnSpc>
                <a:spcPts val="4278"/>
              </a:lnSpc>
              <a:buFont typeface="Arial" panose="020B0604020202020204" pitchFamily="34" charset="0"/>
              <a:buChar char="•"/>
            </a:pPr>
            <a:r>
              <a:rPr lang="en-US" sz="4075" b="1" dirty="0">
                <a:solidFill>
                  <a:srgbClr val="E01E3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Melam Dinesh Sai Ram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028700" y="1028700"/>
            <a:ext cx="461704" cy="408608"/>
          </a:xfrm>
          <a:custGeom>
            <a:avLst/>
            <a:gdLst/>
            <a:ahLst/>
            <a:cxnLst/>
            <a:rect l="l" t="t" r="r" b="b"/>
            <a:pathLst>
              <a:path w="461704" h="408608">
                <a:moveTo>
                  <a:pt x="0" y="0"/>
                </a:moveTo>
                <a:lnTo>
                  <a:pt x="461704" y="0"/>
                </a:lnTo>
                <a:lnTo>
                  <a:pt x="461704" y="408608"/>
                </a:lnTo>
                <a:lnTo>
                  <a:pt x="0" y="408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617742" y="-2281732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295493" y="738178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2"/>
          <p:cNvGrpSpPr/>
          <p:nvPr/>
        </p:nvGrpSpPr>
        <p:grpSpPr>
          <a:xfrm>
            <a:off x="13122247" y="-881860"/>
            <a:ext cx="5208518" cy="11168860"/>
            <a:chOff x="0" y="9525"/>
            <a:chExt cx="1371791" cy="2941593"/>
          </a:xfrm>
        </p:grpSpPr>
        <p:sp>
          <p:nvSpPr>
            <p:cNvPr id="3" name="Freeform 3"/>
            <p:cNvSpPr/>
            <p:nvPr/>
          </p:nvSpPr>
          <p:spPr>
            <a:xfrm>
              <a:off x="714395" y="620335"/>
              <a:ext cx="657396" cy="2330783"/>
            </a:xfrm>
            <a:custGeom>
              <a:avLst/>
              <a:gdLst/>
              <a:ahLst/>
              <a:cxnLst/>
              <a:rect l="l" t="t" r="r" b="b"/>
              <a:pathLst>
                <a:path w="773782" h="2756798">
                  <a:moveTo>
                    <a:pt x="0" y="0"/>
                  </a:moveTo>
                  <a:lnTo>
                    <a:pt x="773782" y="0"/>
                  </a:lnTo>
                  <a:lnTo>
                    <a:pt x="773782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773782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10800000">
            <a:off x="16283560" y="9022657"/>
            <a:ext cx="1156456" cy="584010"/>
          </a:xfrm>
          <a:custGeom>
            <a:avLst/>
            <a:gdLst/>
            <a:ahLst/>
            <a:cxnLst/>
            <a:rect l="l" t="t" r="r" b="b"/>
            <a:pathLst>
              <a:path w="1156456" h="584010">
                <a:moveTo>
                  <a:pt x="0" y="0"/>
                </a:moveTo>
                <a:lnTo>
                  <a:pt x="1156456" y="0"/>
                </a:lnTo>
                <a:lnTo>
                  <a:pt x="1156456" y="584010"/>
                </a:lnTo>
                <a:lnTo>
                  <a:pt x="0" y="5840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96384" y="505647"/>
            <a:ext cx="11314615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Impact/Potential Value of the Application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8BF4D-AF82-6350-4FE2-89ED3FB726AF}"/>
              </a:ext>
            </a:extLst>
          </p:cNvPr>
          <p:cNvSpPr txBox="1"/>
          <p:nvPr/>
        </p:nvSpPr>
        <p:spPr>
          <a:xfrm rot="10800000" flipV="1">
            <a:off x="496384" y="3319988"/>
            <a:ext cx="1489642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Efficiency: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Streamlines onboarding, saving time.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Retention: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Engaging experience increases employee satisfaction.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Productivity: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Faster ramp-up for new hires.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Insights: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tracking for continuous improvement.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Culture: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Promotes understanding of company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Visuals: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Consider a simple bar chart showing improved retention rates.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Conclusion: 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Enhances onboarding and drives organizational success.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/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2237610" y="440197"/>
            <a:ext cx="8724809" cy="78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5834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The Solution Proposed</a:t>
            </a:r>
          </a:p>
        </p:txBody>
      </p:sp>
      <p:sp>
        <p:nvSpPr>
          <p:cNvPr id="31" name="Freeform 31"/>
          <p:cNvSpPr/>
          <p:nvPr/>
        </p:nvSpPr>
        <p:spPr>
          <a:xfrm>
            <a:off x="152400" y="4233"/>
            <a:ext cx="1736688" cy="1654195"/>
          </a:xfrm>
          <a:custGeom>
            <a:avLst/>
            <a:gdLst/>
            <a:ahLst/>
            <a:cxnLst/>
            <a:rect l="l" t="t" r="r" b="b"/>
            <a:pathLst>
              <a:path w="1736688" h="1654195">
                <a:moveTo>
                  <a:pt x="0" y="0"/>
                </a:moveTo>
                <a:lnTo>
                  <a:pt x="1736688" y="0"/>
                </a:lnTo>
                <a:lnTo>
                  <a:pt x="1736688" y="1654195"/>
                </a:lnTo>
                <a:lnTo>
                  <a:pt x="0" y="16541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9493484-971F-0530-D6DD-6EC98F9C380A}"/>
              </a:ext>
            </a:extLst>
          </p:cNvPr>
          <p:cNvGrpSpPr/>
          <p:nvPr/>
        </p:nvGrpSpPr>
        <p:grpSpPr>
          <a:xfrm>
            <a:off x="1600200" y="1995960"/>
            <a:ext cx="15560712" cy="6781800"/>
            <a:chOff x="588531" y="1294510"/>
            <a:chExt cx="8650929" cy="4632678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1E0E365-3D7B-F272-E658-F1E50E568175}"/>
                </a:ext>
              </a:extLst>
            </p:cNvPr>
            <p:cNvSpPr txBox="1"/>
            <p:nvPr/>
          </p:nvSpPr>
          <p:spPr>
            <a:xfrm>
              <a:off x="588531" y="1294510"/>
              <a:ext cx="4263504" cy="4632678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txBody>
            <a:bodyPr wrap="square" lIns="91440" tIns="91440" rIns="91440" bIns="91440" rtlCol="0">
              <a:noAutofit/>
            </a:bodyPr>
            <a:lstStyle>
              <a:defPPr>
                <a:defRPr lang="en-US"/>
              </a:defPPr>
              <a:lvl1pPr>
                <a:defRPr sz="1600" b="1">
                  <a:solidFill>
                    <a:srgbClr val="00B0F0"/>
                  </a:solidFill>
                </a:defRPr>
              </a:lvl1pPr>
            </a:lstStyle>
            <a:p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B6344B8-0612-D917-81F2-52FCAC17F572}"/>
                </a:ext>
              </a:extLst>
            </p:cNvPr>
            <p:cNvSpPr txBox="1"/>
            <p:nvPr/>
          </p:nvSpPr>
          <p:spPr>
            <a:xfrm>
              <a:off x="588531" y="1395521"/>
              <a:ext cx="3873462" cy="3363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1600" b="1">
                  <a:latin typeface="TT Norms" panose="02000503030000020003" pitchFamily="50" charset="0"/>
                  <a:cs typeface="MV Boli" panose="02000500030200090000" pitchFamily="2" charset="0"/>
                </a:defRPr>
              </a:lvl1pPr>
            </a:lstStyle>
            <a:p>
              <a:r>
                <a:rPr lang="en-US" sz="3200" b="0" dirty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 Solution Highlights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EE4DA08-5239-73DC-C284-75E282CD24CF}"/>
                </a:ext>
              </a:extLst>
            </p:cNvPr>
            <p:cNvSpPr txBox="1"/>
            <p:nvPr/>
          </p:nvSpPr>
          <p:spPr>
            <a:xfrm>
              <a:off x="4975956" y="1294510"/>
              <a:ext cx="4263504" cy="4632678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txBody>
            <a:bodyPr wrap="square" lIns="91440" tIns="91440" rIns="91440" bIns="91440" rtlCol="0">
              <a:noAutofit/>
            </a:bodyPr>
            <a:lstStyle>
              <a:defPPr>
                <a:defRPr lang="en-US"/>
              </a:defPPr>
              <a:lvl1pPr>
                <a:defRPr sz="1600" b="1">
                  <a:solidFill>
                    <a:srgbClr val="00B0F0"/>
                  </a:solidFill>
                </a:defRPr>
              </a:lvl1pPr>
            </a:lstStyle>
            <a:p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43BBA43-98DC-3D48-3CCA-8CEFA0D3807D}"/>
                </a:ext>
              </a:extLst>
            </p:cNvPr>
            <p:cNvSpPr txBox="1"/>
            <p:nvPr/>
          </p:nvSpPr>
          <p:spPr>
            <a:xfrm>
              <a:off x="4975956" y="1364374"/>
              <a:ext cx="3873462" cy="3363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1600" b="1">
                  <a:latin typeface="TT Norms" panose="02000503030000020003" pitchFamily="50" charset="0"/>
                  <a:cs typeface="MV Boli" panose="02000500030200090000" pitchFamily="2" charset="0"/>
                </a:defRPr>
              </a:lvl1pPr>
            </a:lstStyle>
            <a:p>
              <a:r>
                <a:rPr lang="en-US" sz="3200" b="0" dirty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 Key Features / Approach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EDE4D8-8D45-A9F9-391B-B062CEA86AE4}"/>
              </a:ext>
            </a:extLst>
          </p:cNvPr>
          <p:cNvSpPr txBox="1"/>
          <p:nvPr/>
        </p:nvSpPr>
        <p:spPr>
          <a:xfrm>
            <a:off x="1889088" y="3771900"/>
            <a:ext cx="725491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Streamlined onboarding experience with centralized access.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Real-time progress tracking and feedback collection.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Engaging, role-specific training modules.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Data-driven insights to improve onboarding continuously.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0B246A-557B-0C7D-2D38-EC212911C50B}"/>
              </a:ext>
            </a:extLst>
          </p:cNvPr>
          <p:cNvSpPr txBox="1"/>
          <p:nvPr/>
        </p:nvSpPr>
        <p:spPr>
          <a:xfrm>
            <a:off x="9689710" y="3771900"/>
            <a:ext cx="727349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Modular training units tailored to roles.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Interactive dashboards with intuitive navigation.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Automated reminders and progress notifications.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Accessible resources and mentor support integration</a:t>
            </a:r>
            <a:r>
              <a:rPr lang="en-US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0" y="0"/>
            <a:ext cx="4724385" cy="10377108"/>
            <a:chOff x="0" y="0"/>
            <a:chExt cx="731931" cy="16076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31931" cy="1607686"/>
            </a:xfrm>
            <a:custGeom>
              <a:avLst/>
              <a:gdLst/>
              <a:ahLst/>
              <a:cxnLst/>
              <a:rect l="l" t="t" r="r" b="b"/>
              <a:pathLst>
                <a:path w="731931" h="1607686">
                  <a:moveTo>
                    <a:pt x="0" y="0"/>
                  </a:moveTo>
                  <a:lnTo>
                    <a:pt x="731931" y="0"/>
                  </a:lnTo>
                  <a:lnTo>
                    <a:pt x="731931" y="1607686"/>
                  </a:lnTo>
                  <a:lnTo>
                    <a:pt x="0" y="1607686"/>
                  </a:lnTo>
                  <a:close/>
                </a:path>
              </a:pathLst>
            </a:custGeom>
            <a:blipFill>
              <a:blip r:embed="rId2"/>
              <a:stretch>
                <a:fillRect l="-30684" r="-25980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232393" y="214707"/>
            <a:ext cx="7950207" cy="782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5834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Technologies Used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C9EA0C-4E90-5B10-9432-261CB407CB9B}"/>
              </a:ext>
            </a:extLst>
          </p:cNvPr>
          <p:cNvSpPr txBox="1"/>
          <p:nvPr/>
        </p:nvSpPr>
        <p:spPr>
          <a:xfrm>
            <a:off x="5232393" y="996972"/>
            <a:ext cx="11226807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Technologies:</a:t>
            </a:r>
          </a:p>
          <a:p>
            <a:pPr algn="l">
              <a:buNone/>
            </a:pPr>
            <a:endParaRPr lang="en-US" sz="3000" b="1" i="0" dirty="0">
              <a:solidFill>
                <a:srgbClr val="111827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algn="l"/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algn="l"/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SSMS</a:t>
            </a:r>
          </a:p>
          <a:p>
            <a:pPr algn="l"/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Tools: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 (for version control)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(for repository hosting)</a:t>
            </a:r>
          </a:p>
          <a:p>
            <a:pPr algn="l"/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90108"/>
            <a:ext cx="9144000" cy="10467217"/>
            <a:chOff x="0" y="0"/>
            <a:chExt cx="2408296" cy="27567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56798"/>
            </a:xfrm>
            <a:custGeom>
              <a:avLst/>
              <a:gdLst/>
              <a:ahLst/>
              <a:cxnLst/>
              <a:rect l="l" t="t" r="r" b="b"/>
              <a:pathLst>
                <a:path w="2408296" h="2756798">
                  <a:moveTo>
                    <a:pt x="0" y="0"/>
                  </a:moveTo>
                  <a:lnTo>
                    <a:pt x="2408296" y="0"/>
                  </a:lnTo>
                  <a:lnTo>
                    <a:pt x="2408296" y="2756798"/>
                  </a:lnTo>
                  <a:lnTo>
                    <a:pt x="0" y="2756798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2408296" cy="2747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798116" y="3946725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174467" y="-880610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591721" y="627683"/>
            <a:ext cx="17104557" cy="9067800"/>
            <a:chOff x="0" y="0"/>
            <a:chExt cx="6483545" cy="328743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483545" cy="3287431"/>
            </a:xfrm>
            <a:custGeom>
              <a:avLst/>
              <a:gdLst/>
              <a:ahLst/>
              <a:cxnLst/>
              <a:rect l="l" t="t" r="r" b="b"/>
              <a:pathLst>
                <a:path w="6483545" h="3287431">
                  <a:moveTo>
                    <a:pt x="0" y="0"/>
                  </a:moveTo>
                  <a:lnTo>
                    <a:pt x="6483545" y="0"/>
                  </a:lnTo>
                  <a:lnTo>
                    <a:pt x="6483545" y="3287431"/>
                  </a:lnTo>
                  <a:lnTo>
                    <a:pt x="0" y="328743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6483545" cy="3277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83557" y="814639"/>
            <a:ext cx="935135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Gen AI Tool Utilization</a:t>
            </a:r>
          </a:p>
        </p:txBody>
      </p:sp>
      <p:sp>
        <p:nvSpPr>
          <p:cNvPr id="19" name="Freeform 19"/>
          <p:cNvSpPr/>
          <p:nvPr/>
        </p:nvSpPr>
        <p:spPr>
          <a:xfrm rot="-10800000">
            <a:off x="15905073" y="56217"/>
            <a:ext cx="2087066" cy="2226204"/>
          </a:xfrm>
          <a:custGeom>
            <a:avLst/>
            <a:gdLst/>
            <a:ahLst/>
            <a:cxnLst/>
            <a:rect l="l" t="t" r="r" b="b"/>
            <a:pathLst>
              <a:path w="2087066" h="2226204">
                <a:moveTo>
                  <a:pt x="0" y="0"/>
                </a:moveTo>
                <a:lnTo>
                  <a:pt x="2087066" y="0"/>
                </a:lnTo>
                <a:lnTo>
                  <a:pt x="2087066" y="2226204"/>
                </a:lnTo>
                <a:lnTo>
                  <a:pt x="0" y="22262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0C899A-85CF-ADCB-D75D-76B383968CEB}"/>
              </a:ext>
            </a:extLst>
          </p:cNvPr>
          <p:cNvSpPr txBox="1"/>
          <p:nvPr/>
        </p:nvSpPr>
        <p:spPr>
          <a:xfrm>
            <a:off x="1464972" y="1718989"/>
            <a:ext cx="1253724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Learning Paths: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algorithms analyze user data to create customized onboarding experiences tailored to individual needs.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Content Generation: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AI tools to automatically generate training materials, quizzes, and documentation, reducing manual effort.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Feedback Analysis: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AI-driven analysis of user feedback to identify areas for improvement in training modules and onboarding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Chatbot Integration: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AI chatbots to provide instant support and answers to common onboarding questions, enhancing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Analytics: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Leveraging AI to predict user engagement and retention rates, allowing for proactive adjustments to the onboarding strategy.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DE3EA-D944-C73C-ACD1-244958CCD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>
            <a:extLst>
              <a:ext uri="{FF2B5EF4-FFF2-40B4-BE49-F238E27FC236}">
                <a16:creationId xmlns:a16="http://schemas.microsoft.com/office/drawing/2014/main" id="{370EEC71-0630-D644-282C-42B50612D814}"/>
              </a:ext>
            </a:extLst>
          </p:cNvPr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3D38A4E8-2417-816B-038E-BF10D6D0C9F1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22E0F67A-B27E-7DA3-07B8-5C7C3AB8A28D}"/>
              </a:ext>
            </a:extLst>
          </p:cNvPr>
          <p:cNvSpPr txBox="1"/>
          <p:nvPr/>
        </p:nvSpPr>
        <p:spPr>
          <a:xfrm>
            <a:off x="396239" y="419100"/>
            <a:ext cx="14767561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System Architecture, Functionalities and Design Diagram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87E8AC-5FBD-CFEF-1932-6F2782061A6A}"/>
              </a:ext>
            </a:extLst>
          </p:cNvPr>
          <p:cNvSpPr txBox="1"/>
          <p:nvPr/>
        </p:nvSpPr>
        <p:spPr>
          <a:xfrm>
            <a:off x="396239" y="1562100"/>
            <a:ext cx="1408176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24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Flow and Processing Steps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user submits onboarding data via frontend dashboard.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is sent through secure API endpoints to backend servers.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processes data, validating inputs and storing in database.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progress and feedback are recorded and analyzed.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insights and notifications are generated and sent to users.</a:t>
            </a:r>
          </a:p>
          <a:p>
            <a:pPr algn="l"/>
            <a:endParaRPr lang="en-US" sz="2400" dirty="0">
              <a:solidFill>
                <a:srgbClr val="6B728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endParaRPr lang="en-US" sz="2400" b="1" i="0" dirty="0">
              <a:solidFill>
                <a:srgbClr val="111827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endParaRPr lang="en-US" sz="2400" b="1" dirty="0">
              <a:solidFill>
                <a:srgbClr val="1118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US" sz="24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 and Interactions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 Dashboard:</a:t>
            </a: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Interface for users to access training and track progress.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API:</a:t>
            </a: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Handles data processing, authentication, and business logic.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Stores user profiles, training modules, progress, and feedback.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Notification Service:</a:t>
            </a: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Sends automated reminders and updates.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Services:</a:t>
            </a:r>
            <a:r>
              <a:rPr lang="en-US" sz="2400" b="0" i="0" dirty="0">
                <a:solidFill>
                  <a:srgbClr val="6B728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Cloud storage and AI-powered tools for content generation and analysis.</a:t>
            </a:r>
          </a:p>
          <a:p>
            <a:endParaRPr lang="en-US" sz="2400" dirty="0"/>
          </a:p>
          <a:p>
            <a:pPr algn="l"/>
            <a:endParaRPr lang="en-US" sz="2400" b="0" i="0" dirty="0">
              <a:solidFill>
                <a:srgbClr val="6B728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B58C7E-F25C-A1CB-C175-4AE777A83006}"/>
              </a:ext>
            </a:extLst>
          </p:cNvPr>
          <p:cNvSpPr/>
          <p:nvPr/>
        </p:nvSpPr>
        <p:spPr>
          <a:xfrm>
            <a:off x="8600748" y="3481039"/>
            <a:ext cx="2667000" cy="1371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81A7DEF-566D-D538-516F-4C5A44DA4A2E}"/>
              </a:ext>
            </a:extLst>
          </p:cNvPr>
          <p:cNvSpPr/>
          <p:nvPr/>
        </p:nvSpPr>
        <p:spPr>
          <a:xfrm>
            <a:off x="11968976" y="2833339"/>
            <a:ext cx="2819400" cy="2667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  <a:p>
            <a:pPr algn="ctr"/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Processes &amp; Validates Data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3A4FBEE-79FE-2F46-491F-E8C9C6D56ABB}"/>
              </a:ext>
            </a:extLst>
          </p:cNvPr>
          <p:cNvSpPr/>
          <p:nvPr/>
        </p:nvSpPr>
        <p:spPr>
          <a:xfrm>
            <a:off x="15514414" y="3481039"/>
            <a:ext cx="2667000" cy="1371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08BA3E6-BA3C-4D31-3C21-169629AB834D}"/>
              </a:ext>
            </a:extLst>
          </p:cNvPr>
          <p:cNvSpPr/>
          <p:nvPr/>
        </p:nvSpPr>
        <p:spPr>
          <a:xfrm>
            <a:off x="15514414" y="1306506"/>
            <a:ext cx="2667000" cy="1371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Notifications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362F5E0-9CB7-4399-A53C-2868F643357C}"/>
              </a:ext>
            </a:extLst>
          </p:cNvPr>
          <p:cNvSpPr/>
          <p:nvPr/>
        </p:nvSpPr>
        <p:spPr>
          <a:xfrm>
            <a:off x="12431751" y="6353454"/>
            <a:ext cx="2667000" cy="1371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Services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1EF48F7-3E09-BE8F-77E8-A618293CA966}"/>
              </a:ext>
            </a:extLst>
          </p:cNvPr>
          <p:cNvSpPr/>
          <p:nvPr/>
        </p:nvSpPr>
        <p:spPr>
          <a:xfrm>
            <a:off x="11267748" y="3976339"/>
            <a:ext cx="701228" cy="381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8147FD41-8183-A549-916B-199C9BE4CDF0}"/>
              </a:ext>
            </a:extLst>
          </p:cNvPr>
          <p:cNvSpPr/>
          <p:nvPr/>
        </p:nvSpPr>
        <p:spPr>
          <a:xfrm>
            <a:off x="14813186" y="3976339"/>
            <a:ext cx="701228" cy="381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1A015402-99BD-6F4F-6B31-65CDDD7205D0}"/>
              </a:ext>
            </a:extLst>
          </p:cNvPr>
          <p:cNvSpPr/>
          <p:nvPr/>
        </p:nvSpPr>
        <p:spPr>
          <a:xfrm>
            <a:off x="16537817" y="2687885"/>
            <a:ext cx="454783" cy="793153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7290C3BC-9085-D429-86B7-559F3910FE1C}"/>
              </a:ext>
            </a:extLst>
          </p:cNvPr>
          <p:cNvSpPr/>
          <p:nvPr/>
        </p:nvSpPr>
        <p:spPr>
          <a:xfrm flipH="1">
            <a:off x="13309910" y="5500339"/>
            <a:ext cx="457200" cy="85311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54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/>
          <p:cNvSpPr/>
          <p:nvPr/>
        </p:nvSpPr>
        <p:spPr>
          <a:xfrm>
            <a:off x="-1347061" y="7725054"/>
            <a:ext cx="3486600" cy="3719040"/>
          </a:xfrm>
          <a:custGeom>
            <a:avLst/>
            <a:gdLst/>
            <a:ahLst/>
            <a:cxnLst/>
            <a:rect l="l" t="t" r="r" b="b"/>
            <a:pathLst>
              <a:path w="3486600" h="3719040">
                <a:moveTo>
                  <a:pt x="0" y="0"/>
                </a:moveTo>
                <a:lnTo>
                  <a:pt x="3486600" y="0"/>
                </a:lnTo>
                <a:lnTo>
                  <a:pt x="3486600" y="3719040"/>
                </a:lnTo>
                <a:lnTo>
                  <a:pt x="0" y="371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777577" y="503604"/>
            <a:ext cx="12176423" cy="709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000" b="1" dirty="0">
                <a:solidFill>
                  <a:srgbClr val="5271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Solution Alignment with Hexaware’s Objective</a:t>
            </a: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C2123BF7-8318-FDBB-92CD-1672A30D26E8}"/>
              </a:ext>
            </a:extLst>
          </p:cNvPr>
          <p:cNvSpPr/>
          <p:nvPr/>
        </p:nvSpPr>
        <p:spPr>
          <a:xfrm>
            <a:off x="13675426" y="7725054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8" y="0"/>
                </a:lnTo>
                <a:lnTo>
                  <a:pt x="92251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C46DA6-363B-60A3-AE2F-2B424BBD7DF0}"/>
              </a:ext>
            </a:extLst>
          </p:cNvPr>
          <p:cNvSpPr txBox="1"/>
          <p:nvPr/>
        </p:nvSpPr>
        <p:spPr>
          <a:xfrm>
            <a:off x="777577" y="1409700"/>
            <a:ext cx="17205623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Enhancing Employee Experience: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focuses on creating a seamless onboarding experience, aligning with Hexaware’s goal of improving employee satisfaction and engagement.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Driving Digital Transformation: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modern technologies and AI tools supports Hexaware’s commitment to digital innovation and transformation in HR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Data-Driven Insights: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incorporates analytics to provide actionable insights, aligning with Hexaware’s objective of leveraging data for informed decision-making.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Flexibility:</a:t>
            </a: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to adapt to various business needs, ensuring that the onboarding process can scale as Hexaware grows and evolves.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 Elements:</a:t>
            </a:r>
            <a:endParaRPr lang="en-US" sz="32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Consider using a diagram or flowchart to visually represent how the solution aligns with Hexaware’s strategic objectives.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3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90107"/>
            <a:ext cx="18488103" cy="1499807"/>
            <a:chOff x="0" y="0"/>
            <a:chExt cx="4869295" cy="9599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9295" cy="959926"/>
            </a:xfrm>
            <a:custGeom>
              <a:avLst/>
              <a:gdLst/>
              <a:ahLst/>
              <a:cxnLst/>
              <a:rect l="l" t="t" r="r" b="b"/>
              <a:pathLst>
                <a:path w="4869295" h="959926">
                  <a:moveTo>
                    <a:pt x="0" y="0"/>
                  </a:moveTo>
                  <a:lnTo>
                    <a:pt x="4869295" y="0"/>
                  </a:lnTo>
                  <a:lnTo>
                    <a:pt x="4869295" y="959926"/>
                  </a:lnTo>
                  <a:lnTo>
                    <a:pt x="0" y="959926"/>
                  </a:lnTo>
                  <a:close/>
                </a:path>
              </a:pathLst>
            </a:custGeom>
            <a:gradFill rotWithShape="1">
              <a:gsLst>
                <a:gs pos="0">
                  <a:srgbClr val="1933A8">
                    <a:alpha val="100000"/>
                  </a:srgbClr>
                </a:gs>
                <a:gs pos="100000">
                  <a:srgbClr val="5271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4869295" cy="95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2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050519" y="3554609"/>
            <a:ext cx="9225147" cy="8229600"/>
          </a:xfrm>
          <a:custGeom>
            <a:avLst/>
            <a:gdLst/>
            <a:ahLst/>
            <a:cxnLst/>
            <a:rect l="l" t="t" r="r" b="b"/>
            <a:pathLst>
              <a:path w="9225147" h="8229600">
                <a:moveTo>
                  <a:pt x="0" y="0"/>
                </a:moveTo>
                <a:lnTo>
                  <a:pt x="9225147" y="0"/>
                </a:lnTo>
                <a:lnTo>
                  <a:pt x="92251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9144000" y="1028700"/>
            <a:ext cx="8355634" cy="8229600"/>
            <a:chOff x="0" y="0"/>
            <a:chExt cx="1294506" cy="12749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4506" cy="1274980"/>
            </a:xfrm>
            <a:custGeom>
              <a:avLst/>
              <a:gdLst/>
              <a:ahLst/>
              <a:cxnLst/>
              <a:rect l="l" t="t" r="r" b="b"/>
              <a:pathLst>
                <a:path w="1294506" h="1274980">
                  <a:moveTo>
                    <a:pt x="92655" y="0"/>
                  </a:moveTo>
                  <a:lnTo>
                    <a:pt x="1201851" y="0"/>
                  </a:lnTo>
                  <a:cubicBezTo>
                    <a:pt x="1253023" y="0"/>
                    <a:pt x="1294506" y="41483"/>
                    <a:pt x="1294506" y="92655"/>
                  </a:cubicBezTo>
                  <a:lnTo>
                    <a:pt x="1294506" y="1182325"/>
                  </a:lnTo>
                  <a:cubicBezTo>
                    <a:pt x="1294506" y="1206899"/>
                    <a:pt x="1284745" y="1230466"/>
                    <a:pt x="1267368" y="1247842"/>
                  </a:cubicBezTo>
                  <a:cubicBezTo>
                    <a:pt x="1249992" y="1265219"/>
                    <a:pt x="1226425" y="1274980"/>
                    <a:pt x="1201851" y="1274980"/>
                  </a:cubicBezTo>
                  <a:lnTo>
                    <a:pt x="92655" y="1274980"/>
                  </a:lnTo>
                  <a:cubicBezTo>
                    <a:pt x="41483" y="1274980"/>
                    <a:pt x="0" y="1233497"/>
                    <a:pt x="0" y="1182325"/>
                  </a:cubicBezTo>
                  <a:lnTo>
                    <a:pt x="0" y="92655"/>
                  </a:lnTo>
                  <a:cubicBezTo>
                    <a:pt x="0" y="41483"/>
                    <a:pt x="41483" y="0"/>
                    <a:pt x="92655" y="0"/>
                  </a:cubicBezTo>
                  <a:close/>
                </a:path>
              </a:pathLst>
            </a:custGeom>
            <a:blipFill>
              <a:blip r:embed="rId3"/>
              <a:stretch>
                <a:fillRect l="-37548" r="-3754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459223" y="455169"/>
            <a:ext cx="658285" cy="573531"/>
          </a:xfrm>
          <a:custGeom>
            <a:avLst/>
            <a:gdLst/>
            <a:ahLst/>
            <a:cxnLst/>
            <a:rect l="l" t="t" r="r" b="b"/>
            <a:pathLst>
              <a:path w="658285" h="573531">
                <a:moveTo>
                  <a:pt x="0" y="0"/>
                </a:moveTo>
                <a:lnTo>
                  <a:pt x="658285" y="0"/>
                </a:lnTo>
                <a:lnTo>
                  <a:pt x="658285" y="573530"/>
                </a:lnTo>
                <a:lnTo>
                  <a:pt x="0" y="573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339519" y="342900"/>
            <a:ext cx="6849879" cy="1671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95"/>
              </a:lnSpc>
            </a:pPr>
            <a:r>
              <a:rPr lang="en-US" sz="4000" b="1" dirty="0">
                <a:solidFill>
                  <a:schemeClr val="bg1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How it works</a:t>
            </a:r>
          </a:p>
          <a:p>
            <a:pPr algn="l">
              <a:lnSpc>
                <a:spcPts val="6895"/>
              </a:lnSpc>
            </a:pPr>
            <a:endParaRPr lang="en-US" sz="4000" b="1" dirty="0">
              <a:solidFill>
                <a:schemeClr val="bg1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8DFB8E-50A7-C6E1-C771-BDBBAAC45EE7}"/>
              </a:ext>
            </a:extLst>
          </p:cNvPr>
          <p:cNvSpPr txBox="1"/>
          <p:nvPr/>
        </p:nvSpPr>
        <p:spPr>
          <a:xfrm>
            <a:off x="467690" y="2236680"/>
            <a:ext cx="917523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sz="4000" dirty="0"/>
              <a:t>Functional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9662FC-79AE-8BA5-B712-F024CFC6D980}"/>
              </a:ext>
            </a:extLst>
          </p:cNvPr>
          <p:cNvSpPr txBox="1"/>
          <p:nvPr/>
        </p:nvSpPr>
        <p:spPr>
          <a:xfrm>
            <a:off x="132299" y="2852233"/>
            <a:ext cx="85344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 Dashboard: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User interface for registration and training access.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API: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Handles data processing, business logic, and communication with the database.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Stores user profiles, training content, and feedback.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Notification Service: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Sends alerts and reminders to users.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000" b="1" i="0" dirty="0">
                <a:solidFill>
                  <a:srgbClr val="1118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Tools:</a:t>
            </a:r>
            <a:r>
              <a:rPr lang="en-US" sz="3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Powers personalized content generation and feedback analysis.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1363</Words>
  <Application>Microsoft Office PowerPoint</Application>
  <PresentationFormat>Custom</PresentationFormat>
  <Paragraphs>161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Raleway Ultra-Bold</vt:lpstr>
      <vt:lpstr>Times New Roman</vt:lpstr>
      <vt:lpstr>Arial</vt:lpstr>
      <vt:lpstr>Poppins</vt:lpstr>
      <vt:lpstr>Manrope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Purple Modern  Artificial Intelligence Business Presentation</dc:title>
  <dc:creator>Shyamala lakshmi Ilangovan</dc:creator>
  <cp:lastModifiedBy>Harsha Sajja</cp:lastModifiedBy>
  <cp:revision>24</cp:revision>
  <dcterms:created xsi:type="dcterms:W3CDTF">2006-08-16T00:00:00Z</dcterms:created>
  <dcterms:modified xsi:type="dcterms:W3CDTF">2025-06-09T08:55:17Z</dcterms:modified>
  <dc:identifier>DAGo8dDZZLk</dc:identifier>
</cp:coreProperties>
</file>

<file path=docProps/thumbnail.jpeg>
</file>